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8" r:id="rId5"/>
    <p:sldMasterId id="2147483679" r:id="rId6"/>
    <p:sldMasterId id="214748368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y="5143500" cx="9144000"/>
  <p:notesSz cx="6858000" cy="9144000"/>
  <p:embeddedFontLs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0E79C25-F479-49AC-B3CF-2E8550427833}">
  <a:tblStyle styleId="{20E79C25-F479-49AC-B3CF-2E85504278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customXml" Target="../customXml/item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3.xml"/><Relationship Id="rId20" Type="http://schemas.openxmlformats.org/officeDocument/2006/relationships/slide" Target="slides/slide12.xml"/><Relationship Id="rId2" Type="http://schemas.openxmlformats.org/officeDocument/2006/relationships/viewProps" Target="viewProps.xml"/><Relationship Id="rId29" Type="http://schemas.openxmlformats.org/officeDocument/2006/relationships/slide" Target="slides/slide21.xml"/><Relationship Id="rId16" Type="http://schemas.openxmlformats.org/officeDocument/2006/relationships/slide" Target="slides/slide8.xml"/><Relationship Id="rId41" Type="http://schemas.openxmlformats.org/officeDocument/2006/relationships/customXml" Target="../customXml/item3.xml"/><Relationship Id="rId24" Type="http://schemas.openxmlformats.org/officeDocument/2006/relationships/slide" Target="slides/slide16.xml"/><Relationship Id="rId1" Type="http://schemas.openxmlformats.org/officeDocument/2006/relationships/theme" Target="theme/theme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font" Target="fonts/CenturyGothic-italic.fntdata"/><Relationship Id="rId40" Type="http://schemas.openxmlformats.org/officeDocument/2006/relationships/customXml" Target="../customXml/item2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36" Type="http://schemas.openxmlformats.org/officeDocument/2006/relationships/font" Target="fonts/CenturyGothic-bold.fntdata"/><Relationship Id="rId31" Type="http://schemas.openxmlformats.org/officeDocument/2006/relationships/slide" Target="slides/slide2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22" Type="http://schemas.openxmlformats.org/officeDocument/2006/relationships/slide" Target="slides/slide14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CenturyGothic-regular.fntdata"/><Relationship Id="rId14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3" Type="http://schemas.openxmlformats.org/officeDocument/2006/relationships/presProps" Target="presProps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8" Type="http://schemas.openxmlformats.org/officeDocument/2006/relationships/font" Target="fonts/CenturyGothic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5c105c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5c105c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f890e494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f890e494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e5c105ce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e5c105ce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b="1" lang="en-GB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b="1" lang="en-GB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b="1" lang="en-GB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b="1" lang="en-GB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b="1" lang="en-GB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b="1" lang="en-GB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e5c105ce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e5c105ce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f8591da8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f8591da8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f8591da8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f8591da8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f890e494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f890e494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f8591da8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f8591da8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e5c105ce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e5c105ce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8e3402e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8e3402e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3f8bd1c1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3f8bd1c1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e3402e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e3402e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e5c105ce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e5c105ce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e5c105ce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e5c105ce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e5c105ce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e5c105ce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8e3402ef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8e3402ef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e5c105ce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e5c105ce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f8591da8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f8591da8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6a71ac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36a71ac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f890e494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f890e494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f890e494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f890e494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890e494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f890e494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f890e49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f890e49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f890e49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f890e49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6a71ac8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36a71ac8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pendent Practice">
  <p:cSld name="BLANK_1_1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 Now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Google Shape;78;p14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mpt Boxes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ily Review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Objective and Success Criteria">
  <p:cSld name="BLANK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fmla="val 50000" name="adj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ate Prior Knowledge">
  <p:cSld name="BLANK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ept Development">
  <p:cSld name="BLANK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Development/Guided Practice">
  <p:cSld name="BLANK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2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levance">
  <p:cSld name="BLANK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2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mpt Boxes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Closure">
  <p:cSld name="BLANK_1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2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pendent Practice">
  <p:cSld name="BLANK_1_1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2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ily Review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Objective and Success Criteria">
  <p:cSld name="BLANK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2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fmla="val 50000" name="adj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ate Prior Knowledge">
  <p:cSld name="BLANK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ept Development">
  <p:cSld name="BLANK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Development/Guided Practice">
  <p:cSld name="BLANK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3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2" type="body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levance">
  <p:cSld name="BLANK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3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Closure">
  <p:cSld name="BLANK_1_1_1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3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2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ily Review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pendent Practice">
  <p:cSld name="BLANK_1_1_1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3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idx="2" type="body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Objective and Success Criteria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fmla="val 50000" name="adj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ate Prior Knowledge">
  <p:cSld name="BLANK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</a:t>
            </a: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ept Development">
  <p:cSld name="BLANK_1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Development/Guided Practice">
  <p:cSld name="BLANK_1_1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levance">
  <p:cSld name="BLANK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kill Closure">
  <p:cSld name="BLANK_1_1_1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fmla="val 3214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fmla="val 3214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fmla="val 3214" name="adj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 amt="42000"/>
          </a:blip>
          <a:srcRect b="0" l="0" r="0" t="0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/>
              <a:t>CONSTRUCT FOOD WEBS</a:t>
            </a:r>
            <a:endParaRPr sz="5600"/>
          </a:p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We will construct food webs to show feeding relationships.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680250" y="155800"/>
            <a:ext cx="77835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Match the correct </a:t>
            </a:r>
            <a:r>
              <a:rPr lang="en-GB" sz="2400"/>
              <a:t>observable</a:t>
            </a:r>
            <a:r>
              <a:rPr lang="en-GB" sz="2400"/>
              <a:t> feature to the most suitable group. </a:t>
            </a:r>
            <a:endParaRPr sz="2400"/>
          </a:p>
        </p:txBody>
      </p:sp>
      <p:graphicFrame>
        <p:nvGraphicFramePr>
          <p:cNvPr id="249" name="Google Shape;249;p43"/>
          <p:cNvGraphicFramePr/>
          <p:nvPr/>
        </p:nvGraphicFramePr>
        <p:xfrm>
          <a:off x="595525" y="10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991150"/>
                <a:gridCol w="1755050"/>
                <a:gridCol w="1430525"/>
              </a:tblGrid>
              <a:tr h="41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Number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Observable feature 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Groups (A-E)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Wings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Feathers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Beak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Fur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Hair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Mammary glands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Dry scales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Hard shell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Soft skin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Wet scales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Boney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50" name="Google Shape;250;p43"/>
          <p:cNvSpPr txBox="1"/>
          <p:nvPr/>
        </p:nvSpPr>
        <p:spPr>
          <a:xfrm>
            <a:off x="5702175" y="1148125"/>
            <a:ext cx="28728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A)Amphibian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B)Reptile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C)Mammal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D) Bird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E) Fish and rays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Construct a dichotomous or tabular key using the following three animals. </a:t>
            </a:r>
            <a:endParaRPr sz="2400"/>
          </a:p>
        </p:txBody>
      </p:sp>
      <p:pic>
        <p:nvPicPr>
          <p:cNvPr id="256" name="Google Shape;256;p44"/>
          <p:cNvPicPr preferRelativeResize="0"/>
          <p:nvPr/>
        </p:nvPicPr>
        <p:blipFill rotWithShape="1">
          <a:blip r:embed="rId3">
            <a:alphaModFix/>
          </a:blip>
          <a:srcRect b="53944" l="63109" r="0" t="0"/>
          <a:stretch/>
        </p:blipFill>
        <p:spPr>
          <a:xfrm>
            <a:off x="6136245" y="1694095"/>
            <a:ext cx="2413852" cy="1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4"/>
          <p:cNvPicPr preferRelativeResize="0"/>
          <p:nvPr/>
        </p:nvPicPr>
        <p:blipFill rotWithShape="1">
          <a:blip r:embed="rId4">
            <a:alphaModFix/>
          </a:blip>
          <a:srcRect b="14484" l="4420" r="28801" t="18888"/>
          <a:stretch/>
        </p:blipFill>
        <p:spPr>
          <a:xfrm>
            <a:off x="5123095" y="1791075"/>
            <a:ext cx="1304100" cy="11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 rotWithShape="1">
          <a:blip r:embed="rId5">
            <a:alphaModFix/>
          </a:blip>
          <a:srcRect b="6029" l="19016" r="10317" t="17738"/>
          <a:stretch/>
        </p:blipFill>
        <p:spPr>
          <a:xfrm>
            <a:off x="6905980" y="629275"/>
            <a:ext cx="1229650" cy="8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interpret food webs.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identify food chains within food webs.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</a:rPr>
              <a:t>We will use examples of ecosystems to construct food webs.</a:t>
            </a:r>
            <a:endParaRPr sz="2000"/>
          </a:p>
        </p:txBody>
      </p:sp>
      <p:sp>
        <p:nvSpPr>
          <p:cNvPr id="264" name="Google Shape;264;p45"/>
          <p:cNvSpPr txBox="1"/>
          <p:nvPr>
            <p:ph type="title"/>
          </p:nvPr>
        </p:nvSpPr>
        <p:spPr>
          <a:xfrm>
            <a:off x="532075" y="229425"/>
            <a:ext cx="5064900" cy="22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F3F3F3"/>
                </a:solidFill>
              </a:rPr>
              <a:t>We will construct food webs to show feeding relationships.</a:t>
            </a:r>
            <a:endParaRPr sz="3700">
              <a:solidFill>
                <a:srgbClr val="F3F3F3"/>
              </a:solidFill>
            </a:endParaRPr>
          </a:p>
        </p:txBody>
      </p:sp>
      <p:graphicFrame>
        <p:nvGraphicFramePr>
          <p:cNvPr id="265" name="Google Shape;265;p45"/>
          <p:cNvGraphicFramePr/>
          <p:nvPr/>
        </p:nvGraphicFramePr>
        <p:xfrm>
          <a:off x="6693450" y="40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2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6" name="Google Shape;266;p45"/>
          <p:cNvGraphicFramePr/>
          <p:nvPr/>
        </p:nvGraphicFramePr>
        <p:xfrm>
          <a:off x="7603350" y="22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12245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" name="Google Shape;267;p45"/>
          <p:cNvGraphicFramePr/>
          <p:nvPr/>
        </p:nvGraphicFramePr>
        <p:xfrm>
          <a:off x="7603350" y="73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12245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</a:t>
                      </a: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idx="2" type="body"/>
          </p:nvPr>
        </p:nvSpPr>
        <p:spPr>
          <a:xfrm>
            <a:off x="506975" y="744300"/>
            <a:ext cx="3335400" cy="394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Food chains</a:t>
            </a:r>
            <a:r>
              <a:rPr lang="en-GB" sz="1600">
                <a:solidFill>
                  <a:schemeClr val="dk1"/>
                </a:solidFill>
              </a:rPr>
              <a:t> show how energy is</a:t>
            </a:r>
            <a:r>
              <a:rPr lang="en-GB" sz="1600">
                <a:solidFill>
                  <a:schemeClr val="dk1"/>
                </a:solidFill>
              </a:rPr>
              <a:t> transferred between organisms in an ecosystem.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Producer→ Primary consumer→ Secondary Consumer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Grass → Rabbit → Fox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The arrows show how nutrients and energy move from producers to consumers and </a:t>
            </a:r>
            <a:r>
              <a:rPr lang="en-GB" sz="1600">
                <a:solidFill>
                  <a:schemeClr val="dk1"/>
                </a:solidFill>
              </a:rPr>
              <a:t>detritivores</a:t>
            </a:r>
            <a:r>
              <a:rPr lang="en-GB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In real life, an ecosystem has more than three </a:t>
            </a:r>
            <a:r>
              <a:rPr lang="en-GB" sz="1600">
                <a:solidFill>
                  <a:schemeClr val="dk1"/>
                </a:solidFill>
              </a:rPr>
              <a:t>organisms.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73" name="Google Shape;273;p46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 sz="1600"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b="1041" l="5855" r="62732" t="24536"/>
          <a:stretch/>
        </p:blipFill>
        <p:spPr>
          <a:xfrm>
            <a:off x="3658837" y="1811064"/>
            <a:ext cx="1512025" cy="317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3">
            <a:alphaModFix/>
          </a:blip>
          <a:srcRect b="2565" l="39416" r="3049" t="24537"/>
          <a:stretch/>
        </p:blipFill>
        <p:spPr>
          <a:xfrm>
            <a:off x="5102475" y="1644550"/>
            <a:ext cx="2976350" cy="3340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46"/>
          <p:cNvGraphicFramePr/>
          <p:nvPr/>
        </p:nvGraphicFramePr>
        <p:xfrm>
          <a:off x="6823855" y="18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Plants are producers, animals are consumers and fungi and insects are detrivores.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7" name="Google Shape;277;p46"/>
          <p:cNvSpPr txBox="1"/>
          <p:nvPr/>
        </p:nvSpPr>
        <p:spPr>
          <a:xfrm>
            <a:off x="3976900" y="721150"/>
            <a:ext cx="2733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are any difference between these two pictures?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pic>
        <p:nvPicPr>
          <p:cNvPr id="283" name="Google Shape;2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650" y="2534011"/>
            <a:ext cx="3615575" cy="242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7"/>
          <p:cNvPicPr preferRelativeResize="0"/>
          <p:nvPr/>
        </p:nvPicPr>
        <p:blipFill rotWithShape="1">
          <a:blip r:embed="rId4">
            <a:alphaModFix/>
          </a:blip>
          <a:srcRect b="-13499" l="6040" r="6040" t="13500"/>
          <a:stretch/>
        </p:blipFill>
        <p:spPr>
          <a:xfrm>
            <a:off x="5219150" y="2908901"/>
            <a:ext cx="1103926" cy="10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>
            <p:ph idx="2" type="body"/>
          </p:nvPr>
        </p:nvSpPr>
        <p:spPr>
          <a:xfrm>
            <a:off x="439450" y="719875"/>
            <a:ext cx="5883600" cy="23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 </a:t>
            </a:r>
            <a:r>
              <a:rPr b="1" lang="en-GB" sz="1600">
                <a:solidFill>
                  <a:schemeClr val="dk1"/>
                </a:solidFill>
              </a:rPr>
              <a:t>food web </a:t>
            </a:r>
            <a:r>
              <a:rPr lang="en-GB" sz="1600">
                <a:solidFill>
                  <a:schemeClr val="dk1"/>
                </a:solidFill>
              </a:rPr>
              <a:t>shows all the different interactions between producers and consumers in an ecosystem.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 food web is made up of individual food chains connected by arrows to show where energy moves.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In this simplified food web there are five individual food chains.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86" name="Google Shape;286;p47"/>
          <p:cNvGraphicFramePr/>
          <p:nvPr/>
        </p:nvGraphicFramePr>
        <p:xfrm>
          <a:off x="6810500" y="47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42625"/>
              </a:tblGrid>
              <a:tr h="38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114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two animals below share the grass?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organisms does the snake get energy from?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7" name="Google Shape;287;p47"/>
          <p:cNvPicPr preferRelativeResize="0"/>
          <p:nvPr/>
        </p:nvPicPr>
        <p:blipFill rotWithShape="1">
          <a:blip r:embed="rId5">
            <a:alphaModFix/>
          </a:blip>
          <a:srcRect b="0" l="0" r="22197" t="0"/>
          <a:stretch/>
        </p:blipFill>
        <p:spPr>
          <a:xfrm>
            <a:off x="5923490" y="4120026"/>
            <a:ext cx="865710" cy="7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 rotWithShape="1">
          <a:blip r:embed="rId6">
            <a:alphaModFix/>
          </a:blip>
          <a:srcRect b="8525" l="0" r="0" t="0"/>
          <a:stretch/>
        </p:blipFill>
        <p:spPr>
          <a:xfrm>
            <a:off x="7189462" y="4215653"/>
            <a:ext cx="1384690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 rotWithShape="1">
          <a:blip r:embed="rId7">
            <a:alphaModFix/>
          </a:blip>
          <a:srcRect b="0" l="7133" r="6719" t="0"/>
          <a:stretch/>
        </p:blipFill>
        <p:spPr>
          <a:xfrm>
            <a:off x="8442825" y="2846549"/>
            <a:ext cx="654474" cy="1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 rotWithShape="1">
          <a:blip r:embed="rId8">
            <a:alphaModFix/>
          </a:blip>
          <a:srcRect b="0" l="10981" r="9897" t="0"/>
          <a:stretch/>
        </p:blipFill>
        <p:spPr>
          <a:xfrm>
            <a:off x="6789200" y="2402437"/>
            <a:ext cx="1103924" cy="975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47"/>
          <p:cNvCxnSpPr/>
          <p:nvPr/>
        </p:nvCxnSpPr>
        <p:spPr>
          <a:xfrm rot="10800000">
            <a:off x="5846150" y="3616025"/>
            <a:ext cx="270300" cy="57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47"/>
          <p:cNvCxnSpPr/>
          <p:nvPr/>
        </p:nvCxnSpPr>
        <p:spPr>
          <a:xfrm flipH="1" rot="10800000">
            <a:off x="6518225" y="3376925"/>
            <a:ext cx="471000" cy="81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47"/>
          <p:cNvCxnSpPr>
            <a:stCxn id="288" idx="1"/>
          </p:cNvCxnSpPr>
          <p:nvPr/>
        </p:nvCxnSpPr>
        <p:spPr>
          <a:xfrm rot="10800000">
            <a:off x="6685162" y="4382453"/>
            <a:ext cx="504300" cy="238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47"/>
          <p:cNvCxnSpPr/>
          <p:nvPr/>
        </p:nvCxnSpPr>
        <p:spPr>
          <a:xfrm flipH="1" rot="10800000">
            <a:off x="7841350" y="3813575"/>
            <a:ext cx="654600" cy="44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7"/>
          <p:cNvCxnSpPr/>
          <p:nvPr/>
        </p:nvCxnSpPr>
        <p:spPr>
          <a:xfrm rot="10800000">
            <a:off x="7812500" y="2982150"/>
            <a:ext cx="777000" cy="25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47"/>
          <p:cNvCxnSpPr/>
          <p:nvPr/>
        </p:nvCxnSpPr>
        <p:spPr>
          <a:xfrm flipH="1">
            <a:off x="6022138" y="3471498"/>
            <a:ext cx="2544600" cy="51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47"/>
          <p:cNvCxnSpPr/>
          <p:nvPr/>
        </p:nvCxnSpPr>
        <p:spPr>
          <a:xfrm flipH="1" rot="10800000">
            <a:off x="6116450" y="2998657"/>
            <a:ext cx="897300" cy="183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47"/>
          <p:cNvSpPr txBox="1"/>
          <p:nvPr/>
        </p:nvSpPr>
        <p:spPr>
          <a:xfrm>
            <a:off x="552550" y="3110975"/>
            <a:ext cx="3568800" cy="18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1.Plant →  mouse→  snake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Plant →  rabbit → snake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Plant →  mouse→ hawk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Plant→  rabbit→  hawk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Plant→  mouse → snake →  hawk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700" y="1065775"/>
            <a:ext cx="3734275" cy="39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sp>
        <p:nvSpPr>
          <p:cNvPr id="305" name="Google Shape;305;p48"/>
          <p:cNvSpPr txBox="1"/>
          <p:nvPr>
            <p:ph idx="2" type="body"/>
          </p:nvPr>
        </p:nvSpPr>
        <p:spPr>
          <a:xfrm>
            <a:off x="367150" y="681175"/>
            <a:ext cx="3269400" cy="4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A </a:t>
            </a:r>
            <a:r>
              <a:rPr b="1" lang="en-GB" sz="1500"/>
              <a:t>food web </a:t>
            </a:r>
            <a:r>
              <a:rPr lang="en-GB" sz="1500"/>
              <a:t>is a more accurate model of </a:t>
            </a:r>
            <a:r>
              <a:rPr lang="en-GB" sz="1500">
                <a:solidFill>
                  <a:schemeClr val="dk1"/>
                </a:solidFill>
              </a:rPr>
              <a:t>an ecosystem.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In a food web, many animals share the same food source. This is not shown in a food chain.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A food web models more than one producer and many primary and secondary consumers.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The more organisms in an ecosystem, the more individual food chains are connected.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graphicFrame>
        <p:nvGraphicFramePr>
          <p:cNvPr id="306" name="Google Shape;306;p48"/>
          <p:cNvGraphicFramePr/>
          <p:nvPr/>
        </p:nvGraphicFramePr>
        <p:xfrm>
          <a:off x="7129975" y="34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1827350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is this food web more accurate that the food chain below?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7" name="Google Shape;307;p48"/>
          <p:cNvGraphicFramePr/>
          <p:nvPr/>
        </p:nvGraphicFramePr>
        <p:xfrm>
          <a:off x="7256275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1725000"/>
              </a:tblGrid>
              <a:tr h="30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Producers can also be fruit, seeds, nuts, flowers and grains all parts of plants. 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8" name="Google Shape;308;p48"/>
          <p:cNvSpPr txBox="1"/>
          <p:nvPr/>
        </p:nvSpPr>
        <p:spPr>
          <a:xfrm>
            <a:off x="6781500" y="1968900"/>
            <a:ext cx="2709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Century Gothic"/>
                <a:ea typeface="Century Gothic"/>
                <a:cs typeface="Century Gothic"/>
                <a:sym typeface="Century Gothic"/>
              </a:rPr>
              <a:t>Plant → Mule Deer → Mountain Lion </a:t>
            </a:r>
            <a:endParaRPr b="1"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6905975" y="1695300"/>
            <a:ext cx="1725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Century Gothic"/>
                <a:ea typeface="Century Gothic"/>
                <a:cs typeface="Century Gothic"/>
                <a:sym typeface="Century Gothic"/>
              </a:rPr>
              <a:t>Food chain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sp>
        <p:nvSpPr>
          <p:cNvPr id="315" name="Google Shape;315;p49"/>
          <p:cNvSpPr txBox="1"/>
          <p:nvPr>
            <p:ph idx="2" type="body"/>
          </p:nvPr>
        </p:nvSpPr>
        <p:spPr>
          <a:xfrm>
            <a:off x="491475" y="683025"/>
            <a:ext cx="3535500" cy="4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</a:rPr>
              <a:t>A food web shows how the feeding habits in an ecosystem </a:t>
            </a:r>
            <a:r>
              <a:rPr lang="en-GB" sz="1350">
                <a:solidFill>
                  <a:schemeClr val="dk1"/>
                </a:solidFill>
              </a:rPr>
              <a:t>are connected.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1"/>
                </a:solidFill>
              </a:rPr>
              <a:t>In a food web, a third </a:t>
            </a:r>
            <a:r>
              <a:rPr b="1" lang="en-GB" sz="1350">
                <a:solidFill>
                  <a:schemeClr val="dk1"/>
                </a:solidFill>
              </a:rPr>
              <a:t>→</a:t>
            </a:r>
            <a:r>
              <a:rPr lang="en-GB" sz="1350">
                <a:solidFill>
                  <a:schemeClr val="dk1"/>
                </a:solidFill>
              </a:rPr>
              <a:t>  shows tertiary consumers. These animals are usually carnivores.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</a:rPr>
              <a:t>Producers:</a:t>
            </a:r>
            <a:r>
              <a:rPr lang="en-GB" sz="1350">
                <a:solidFill>
                  <a:schemeClr val="dk1"/>
                </a:solidFill>
              </a:rPr>
              <a:t> Corn, Flowers, lavender, Mango.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</a:rPr>
              <a:t>Primary Consumers:</a:t>
            </a:r>
            <a:r>
              <a:rPr lang="en-GB" sz="1350">
                <a:solidFill>
                  <a:schemeClr val="dk1"/>
                </a:solidFill>
              </a:rPr>
              <a:t> Grasshopper, Butterfly, Fruit Fly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</a:rPr>
              <a:t>Secondary Consumers:</a:t>
            </a:r>
            <a:r>
              <a:rPr lang="en-GB" sz="1350">
                <a:solidFill>
                  <a:schemeClr val="dk1"/>
                </a:solidFill>
              </a:rPr>
              <a:t> Thrush, Dragonfly, Frog, Rat, Eagle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1"/>
                </a:solidFill>
              </a:rPr>
              <a:t>Tertiary consumers:  </a:t>
            </a:r>
            <a:r>
              <a:rPr lang="en-GB" sz="1350">
                <a:solidFill>
                  <a:schemeClr val="dk1"/>
                </a:solidFill>
              </a:rPr>
              <a:t>Eagle, Python,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</a:rPr>
              <a:t> Wolf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6" name="Google Shape;316;p49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3795325" y="1390175"/>
            <a:ext cx="3535524" cy="3618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7" name="Google Shape;317;p49"/>
          <p:cNvGraphicFramePr/>
          <p:nvPr/>
        </p:nvGraphicFramePr>
        <p:xfrm>
          <a:off x="6968300" y="48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007800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Identify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one producer, one secondary consumer and one tertiary consumer. 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8" name="Google Shape;318;p49"/>
          <p:cNvSpPr txBox="1"/>
          <p:nvPr/>
        </p:nvSpPr>
        <p:spPr>
          <a:xfrm>
            <a:off x="7120700" y="4075875"/>
            <a:ext cx="1183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roducers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7260800" y="3391201"/>
            <a:ext cx="1183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Primary consumers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p49"/>
          <p:cNvSpPr txBox="1"/>
          <p:nvPr/>
        </p:nvSpPr>
        <p:spPr>
          <a:xfrm>
            <a:off x="5643400" y="1008701"/>
            <a:ext cx="1183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Apex/Top consumer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7167400" y="2591925"/>
            <a:ext cx="1183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Secondary consumers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7120700" y="1936875"/>
            <a:ext cx="1183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Tertiary consumers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sp>
        <p:nvSpPr>
          <p:cNvPr id="328" name="Google Shape;328;p50"/>
          <p:cNvSpPr txBox="1"/>
          <p:nvPr>
            <p:ph idx="2" type="body"/>
          </p:nvPr>
        </p:nvSpPr>
        <p:spPr>
          <a:xfrm>
            <a:off x="491475" y="760075"/>
            <a:ext cx="3470400" cy="4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Food webs stop after three to four arrows because animals at the top are large and require more energy to survive.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The consumers at the top are called </a:t>
            </a:r>
            <a:r>
              <a:rPr b="1" lang="en-GB" sz="1400">
                <a:solidFill>
                  <a:schemeClr val="dk1"/>
                </a:solidFill>
              </a:rPr>
              <a:t>apex predators</a:t>
            </a:r>
            <a:r>
              <a:rPr lang="en-GB" sz="1400">
                <a:solidFill>
                  <a:schemeClr val="dk1"/>
                </a:solidFill>
              </a:rPr>
              <a:t> or top consumers because nothing eats them.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Two food chain to the Eagle are: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Lavenders→ Butterfly → Frog → Eagle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Mangoes → Fruit Fly → dragonfly→ Thrush→  Eagle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 rotWithShape="1">
          <a:blip r:embed="rId3">
            <a:alphaModFix/>
          </a:blip>
          <a:srcRect b="0" l="0" r="0" t="9436"/>
          <a:stretch/>
        </p:blipFill>
        <p:spPr>
          <a:xfrm>
            <a:off x="3795325" y="1390175"/>
            <a:ext cx="3535524" cy="3618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0" name="Google Shape;330;p50"/>
          <p:cNvGraphicFramePr/>
          <p:nvPr/>
        </p:nvGraphicFramePr>
        <p:xfrm>
          <a:off x="6968300" y="48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007800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one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food chain that includes corn.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1" name="Google Shape;331;p50"/>
          <p:cNvSpPr txBox="1"/>
          <p:nvPr/>
        </p:nvSpPr>
        <p:spPr>
          <a:xfrm>
            <a:off x="7329625" y="4190475"/>
            <a:ext cx="1183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producers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7260800" y="3391201"/>
            <a:ext cx="1183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Primary consumers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>
            <a:off x="5643400" y="1008701"/>
            <a:ext cx="1183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Apex/Top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consumer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p50"/>
          <p:cNvSpPr txBox="1"/>
          <p:nvPr/>
        </p:nvSpPr>
        <p:spPr>
          <a:xfrm>
            <a:off x="7167400" y="2591925"/>
            <a:ext cx="1183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Secondary 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consumers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7120700" y="1936875"/>
            <a:ext cx="1183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Tertiary 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consumers 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graphicFrame>
        <p:nvGraphicFramePr>
          <p:cNvPr id="341" name="Google Shape;341;p51"/>
          <p:cNvGraphicFramePr/>
          <p:nvPr/>
        </p:nvGraphicFramePr>
        <p:xfrm>
          <a:off x="6867550" y="26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Is phytoplankton a producer or consumer?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2" name="Google Shape;342;p51"/>
          <p:cNvSpPr/>
          <p:nvPr/>
        </p:nvSpPr>
        <p:spPr>
          <a:xfrm>
            <a:off x="552550" y="705200"/>
            <a:ext cx="6132900" cy="11025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AutoNum type="arabicPeriod"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two individual food chains from this food web.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AutoNum type="arabicPeriod"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Identify one producer, one primary consumer and one tertiary consumer from this food web.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43" name="Google Shape;343;p51"/>
          <p:cNvGraphicFramePr/>
          <p:nvPr/>
        </p:nvGraphicFramePr>
        <p:xfrm>
          <a:off x="6800745" y="118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34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506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food web shows an ecosystem can have more than one producer and many primary and secondary consumers.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a food web, a third arrow shows tertiary consumers (carnivores or omnivore).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food web is made up of individual food chains connected by arrows to show what eats what, and where energy moves.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consumers at the top are called apex predators or top consumers because nothing eats them.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Producers can include plants, seeds, flowers,fruits and vegetables. 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50" y="1906450"/>
            <a:ext cx="4583350" cy="31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sp>
        <p:nvSpPr>
          <p:cNvPr id="350" name="Google Shape;350;p52"/>
          <p:cNvSpPr/>
          <p:nvPr/>
        </p:nvSpPr>
        <p:spPr>
          <a:xfrm>
            <a:off x="552550" y="705200"/>
            <a:ext cx="6132900" cy="6492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 a food web using the food chains below.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51" name="Google Shape;351;p52"/>
          <p:cNvGraphicFramePr/>
          <p:nvPr/>
        </p:nvGraphicFramePr>
        <p:xfrm>
          <a:off x="631815" y="405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32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Please model to class.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2" name="Google Shape;352;p52"/>
          <p:cNvSpPr txBox="1"/>
          <p:nvPr>
            <p:ph idx="2" type="body"/>
          </p:nvPr>
        </p:nvSpPr>
        <p:spPr>
          <a:xfrm>
            <a:off x="491475" y="1504750"/>
            <a:ext cx="5924100" cy="24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Grass → Caterpillar → Crow → Snake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Lavender → Bee → Crow → Snake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Lavender → Honeyeater → Snake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Grass → Rabbit → Snake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Lavender → Rabbit → Snake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Do not delete this slide.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b="1" lang="en-GB"/>
              <a:t>prompt box</a:t>
            </a:r>
            <a:r>
              <a:rPr lang="en-GB"/>
              <a:t> you need and insert it into your slides.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99" name="Google Shape;199;p35"/>
          <p:cNvGraphicFramePr/>
          <p:nvPr/>
        </p:nvGraphicFramePr>
        <p:xfrm>
          <a:off x="204079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32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0" name="Google Shape;200;p35"/>
          <p:cNvGraphicFramePr/>
          <p:nvPr/>
        </p:nvGraphicFramePr>
        <p:xfrm>
          <a:off x="204080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1" name="Google Shape;201;p35"/>
          <p:cNvGraphicFramePr/>
          <p:nvPr/>
        </p:nvGraphicFramePr>
        <p:xfrm>
          <a:off x="58655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12245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2" name="Google Shape;202;p35"/>
          <p:cNvGraphicFramePr/>
          <p:nvPr/>
        </p:nvGraphicFramePr>
        <p:xfrm>
          <a:off x="586550" y="317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12245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Google Shape;203;p35"/>
          <p:cNvGraphicFramePr/>
          <p:nvPr/>
        </p:nvGraphicFramePr>
        <p:xfrm>
          <a:off x="4439730" y="365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4" name="Google Shape;204;p35"/>
          <p:cNvGraphicFramePr/>
          <p:nvPr/>
        </p:nvGraphicFramePr>
        <p:xfrm>
          <a:off x="6838660" y="2531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42625"/>
              </a:tblGrid>
              <a:tr h="22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8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5" name="Google Shape;205;p35"/>
          <p:cNvGraphicFramePr/>
          <p:nvPr/>
        </p:nvGraphicFramePr>
        <p:xfrm>
          <a:off x="4439720" y="25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6" name="Google Shape;206;p35"/>
          <p:cNvGraphicFramePr/>
          <p:nvPr/>
        </p:nvGraphicFramePr>
        <p:xfrm>
          <a:off x="6838650" y="365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42625"/>
              </a:tblGrid>
              <a:tr h="30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sp>
        <p:nvSpPr>
          <p:cNvPr id="358" name="Google Shape;358;p53"/>
          <p:cNvSpPr/>
          <p:nvPr/>
        </p:nvSpPr>
        <p:spPr>
          <a:xfrm>
            <a:off x="552550" y="705200"/>
            <a:ext cx="6132900" cy="6492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 a food web using the food chains below.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59" name="Google Shape;359;p53"/>
          <p:cNvGraphicFramePr/>
          <p:nvPr/>
        </p:nvGraphicFramePr>
        <p:xfrm>
          <a:off x="631815" y="405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32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Please model to class.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4E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53"/>
          <p:cNvSpPr txBox="1"/>
          <p:nvPr>
            <p:ph idx="2" type="body"/>
          </p:nvPr>
        </p:nvSpPr>
        <p:spPr>
          <a:xfrm>
            <a:off x="491475" y="1504750"/>
            <a:ext cx="5924100" cy="22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Kelp → Dugong → Shark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Kelp → Fish → Shark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Kelp → Fish → Dolphin → Shark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Plankton → Fish → Dolphin → Shark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Plankton → Whale → Shark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sp>
        <p:nvSpPr>
          <p:cNvPr id="366" name="Google Shape;366;p54"/>
          <p:cNvSpPr txBox="1"/>
          <p:nvPr>
            <p:ph idx="2" type="body"/>
          </p:nvPr>
        </p:nvSpPr>
        <p:spPr>
          <a:xfrm>
            <a:off x="552550" y="767450"/>
            <a:ext cx="6173700" cy="24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 </a:t>
            </a:r>
            <a:r>
              <a:rPr b="1" lang="en-GB" sz="1400">
                <a:solidFill>
                  <a:schemeClr val="dk1"/>
                </a:solidFill>
              </a:rPr>
              <a:t>food web </a:t>
            </a:r>
            <a:r>
              <a:rPr lang="en-GB" sz="1400">
                <a:solidFill>
                  <a:schemeClr val="dk1"/>
                </a:solidFill>
              </a:rPr>
              <a:t>is a more accurate model of how organisms interact within an ecosystem.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When humans impact the environment they disrupt the ecosystem and parts of the food web.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For example overfishing is removing first and second order consumers (fish) affecting tertiary and apex consumers (Orca) </a:t>
            </a:r>
            <a:endParaRPr sz="1400">
              <a:solidFill>
                <a:schemeClr val="dk1"/>
              </a:solidFill>
            </a:endParaRPr>
          </a:p>
        </p:txBody>
      </p:sp>
      <p:graphicFrame>
        <p:nvGraphicFramePr>
          <p:cNvPr id="367" name="Google Shape;367;p54"/>
          <p:cNvGraphicFramePr/>
          <p:nvPr/>
        </p:nvGraphicFramePr>
        <p:xfrm>
          <a:off x="6726250" y="8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one food source in this food web for the killer whale (orca).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8" name="Google Shape;368;p54"/>
          <p:cNvPicPr preferRelativeResize="0"/>
          <p:nvPr/>
        </p:nvPicPr>
        <p:blipFill rotWithShape="1">
          <a:blip r:embed="rId3">
            <a:alphaModFix/>
          </a:blip>
          <a:srcRect b="12389" l="0" r="0" t="7469"/>
          <a:stretch/>
        </p:blipFill>
        <p:spPr>
          <a:xfrm>
            <a:off x="673300" y="2789650"/>
            <a:ext cx="3717951" cy="219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54"/>
          <p:cNvCxnSpPr/>
          <p:nvPr/>
        </p:nvCxnSpPr>
        <p:spPr>
          <a:xfrm flipH="1">
            <a:off x="2603325" y="4141225"/>
            <a:ext cx="11100" cy="2754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sp>
        <p:nvSpPr>
          <p:cNvPr id="375" name="Google Shape;375;p55"/>
          <p:cNvSpPr txBox="1"/>
          <p:nvPr>
            <p:ph idx="2" type="body"/>
          </p:nvPr>
        </p:nvSpPr>
        <p:spPr>
          <a:xfrm>
            <a:off x="405975" y="760125"/>
            <a:ext cx="3816000" cy="4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A food web shows an ecosystem can have more than one producer and many primary and secondary consumers.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In a food web, a third arrow shows tertiary consumers (carnivores or omnivore).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A food web is made up of many individual food chains connected by arrows to show what eats what and where energy moves.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The consumers at the top are called apex predators or top consumers because nothing eats them.</a:t>
            </a:r>
            <a:endParaRPr sz="1400"/>
          </a:p>
        </p:txBody>
      </p:sp>
      <p:pic>
        <p:nvPicPr>
          <p:cNvPr id="376" name="Google Shape;376;p55"/>
          <p:cNvPicPr preferRelativeResize="0"/>
          <p:nvPr/>
        </p:nvPicPr>
        <p:blipFill rotWithShape="1">
          <a:blip r:embed="rId3">
            <a:alphaModFix/>
          </a:blip>
          <a:srcRect b="8734" l="0" r="0" t="0"/>
          <a:stretch/>
        </p:blipFill>
        <p:spPr>
          <a:xfrm>
            <a:off x="4221975" y="1870000"/>
            <a:ext cx="4703950" cy="3212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7" name="Google Shape;377;p55"/>
          <p:cNvGraphicFramePr/>
          <p:nvPr/>
        </p:nvGraphicFramePr>
        <p:xfrm>
          <a:off x="6859925" y="26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Identify one producers, one primary consumer and one tertiary consumer from this food web. 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Identify one individual food chains from this food web. 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sp>
        <p:nvSpPr>
          <p:cNvPr id="383" name="Google Shape;383;p56"/>
          <p:cNvSpPr/>
          <p:nvPr/>
        </p:nvSpPr>
        <p:spPr>
          <a:xfrm>
            <a:off x="448475" y="758600"/>
            <a:ext cx="2467500" cy="42480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1.Identify two producers, one primary consumer and one tertiary consumer from this food web.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2.Identify two apex consumers.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3.Identify three individual food chains from this Australian bushland food web.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84" name="Google Shape;384;p56"/>
          <p:cNvGraphicFramePr/>
          <p:nvPr/>
        </p:nvGraphicFramePr>
        <p:xfrm>
          <a:off x="6863995" y="67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33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07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food web shows an ecosystem can have more than one producer and many primary and secondary consumers.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a food web, a third arrow shows tertiary consumers (carnivores or omnivore).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food web is made up of individual food chains connected by arrows to show what eats what and where energy moves.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consumers at the top are called apex predators or top consumers because nothing eats them.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Producers can include plants, seeds, flowers,fruits and vegetables. 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5" name="Google Shape;385;p56"/>
          <p:cNvPicPr preferRelativeResize="0"/>
          <p:nvPr/>
        </p:nvPicPr>
        <p:blipFill rotWithShape="1">
          <a:blip r:embed="rId3">
            <a:alphaModFix/>
          </a:blip>
          <a:srcRect b="0" l="4142" r="4407" t="0"/>
          <a:stretch/>
        </p:blipFill>
        <p:spPr>
          <a:xfrm>
            <a:off x="2916075" y="679575"/>
            <a:ext cx="3826149" cy="43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graphicFrame>
        <p:nvGraphicFramePr>
          <p:cNvPr id="391" name="Google Shape;391;p57"/>
          <p:cNvGraphicFramePr/>
          <p:nvPr/>
        </p:nvGraphicFramePr>
        <p:xfrm>
          <a:off x="6863995" y="67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33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07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food web shows an ecosystem can have more than one producer and many primary and secondary consumers.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a food web, a third arrow shows tertiary consumers (carnivores or omnivore).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food web is made up of individual food chains connected by arrows to show what eats what and where energy moves.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consumers at the top are called apex predators or top consumers because nothing eats them.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Producers can include plants, seeds, flowers,fruits and vegetables. </a:t>
                      </a:r>
                      <a:endParaRPr sz="8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2" name="Google Shape;392;p57"/>
          <p:cNvSpPr/>
          <p:nvPr/>
        </p:nvSpPr>
        <p:spPr>
          <a:xfrm>
            <a:off x="552550" y="705200"/>
            <a:ext cx="6132900" cy="6492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 a food web using the ecosystem described below.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p57"/>
          <p:cNvSpPr txBox="1"/>
          <p:nvPr/>
        </p:nvSpPr>
        <p:spPr>
          <a:xfrm>
            <a:off x="601900" y="1627875"/>
            <a:ext cx="60189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Students observed all organisms within the bushland next to Aveley SC. These were their notes: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 kangaroo was eating shrubs, grasses and small trees.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Magpies and crows were seen eating caterpillars feeding off trees.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Caterpillars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were also found eating grasses and shrubs.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Two rabbits were seen chewing grasses.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There is no known apex predator for this ecosystem, but it would be the dingo. It would hunt kangaroos and eat any consumer within the ecosystem.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We will interpret food webs.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We will identify food chains within food webs.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We will use examples of ecosystems to construct food webs.</a:t>
            </a:r>
            <a:endParaRPr/>
          </a:p>
        </p:txBody>
      </p:sp>
      <p:sp>
        <p:nvSpPr>
          <p:cNvPr id="399" name="Google Shape;399;p58"/>
          <p:cNvSpPr txBox="1"/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700">
                <a:solidFill>
                  <a:srgbClr val="F3F3F3"/>
                </a:solidFill>
              </a:rPr>
              <a:t>We will construct food webs to show feeding relationships.</a:t>
            </a:r>
            <a:endParaRPr/>
          </a:p>
        </p:txBody>
      </p:sp>
      <p:graphicFrame>
        <p:nvGraphicFramePr>
          <p:cNvPr id="400" name="Google Shape;400;p58"/>
          <p:cNvGraphicFramePr/>
          <p:nvPr/>
        </p:nvGraphicFramePr>
        <p:xfrm>
          <a:off x="6793300" y="415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42625"/>
              </a:tblGrid>
              <a:tr h="1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1" name="Google Shape;401;p58"/>
          <p:cNvGraphicFramePr/>
          <p:nvPr/>
        </p:nvGraphicFramePr>
        <p:xfrm>
          <a:off x="6797375" y="318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{20E79C25-F479-49AC-B3CF-2E8550427833}</a:tableStyleId>
              </a:tblPr>
              <a:tblGrid>
                <a:gridCol w="2134475"/>
              </a:tblGrid>
              <a:tr h="17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DEFINITION</a:t>
                      </a:r>
                      <a:endParaRPr b="1" sz="11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idx="1" type="subTitle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9"/>
          <p:cNvSpPr txBox="1"/>
          <p:nvPr>
            <p:ph idx="2" type="body"/>
          </p:nvPr>
        </p:nvSpPr>
        <p:spPr>
          <a:xfrm>
            <a:off x="552550" y="779325"/>
            <a:ext cx="3277800" cy="4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A </a:t>
            </a:r>
            <a:r>
              <a:rPr b="1" lang="en-GB" sz="1600">
                <a:solidFill>
                  <a:schemeClr val="dk1"/>
                </a:solidFill>
              </a:rPr>
              <a:t>trophic level </a:t>
            </a:r>
            <a:r>
              <a:rPr lang="en-GB" sz="1600">
                <a:solidFill>
                  <a:schemeClr val="dk1"/>
                </a:solidFill>
              </a:rPr>
              <a:t>shows an organism's position in the food web. Each arrow shows one trophic level.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Food webs stop after three to four arrows.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The consumer at the top is called an apex </a:t>
            </a:r>
            <a:r>
              <a:rPr lang="en-GB" sz="1600"/>
              <a:t>predator or top consumer.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This animal is not eaten by anything in the food web.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08" name="Google Shape;4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575" y="1017962"/>
            <a:ext cx="2434275" cy="33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050" y="1133052"/>
            <a:ext cx="2605525" cy="316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>
            <a:off x="339800" y="314625"/>
            <a:ext cx="4728000" cy="4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the role of decomposers in a food chain?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an example of an organism that is a 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detrivore</a:t>
            </a: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978" y="954225"/>
            <a:ext cx="3557247" cy="40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775" y="2571750"/>
            <a:ext cx="3831025" cy="24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709450" y="566200"/>
            <a:ext cx="74139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Say </a:t>
            </a:r>
            <a:r>
              <a:rPr b="1" lang="en-GB" sz="2400"/>
              <a:t>the following </a:t>
            </a:r>
            <a:r>
              <a:rPr b="1" lang="en-GB" sz="2400"/>
              <a:t>syllables</a:t>
            </a:r>
            <a:r>
              <a:rPr b="1" lang="en-GB" sz="2400"/>
              <a:t> in these words: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400"/>
              <a:t>In-vert-e-brate</a:t>
            </a:r>
            <a:endParaRPr sz="3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400"/>
              <a:t>Vert-e-brate</a:t>
            </a:r>
            <a:endParaRPr sz="3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400"/>
              <a:t>Am-phib-i-an </a:t>
            </a:r>
            <a:endParaRPr sz="3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400"/>
              <a:t>Or-gan-is-m</a:t>
            </a:r>
            <a:endParaRPr sz="3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709450" y="566200"/>
            <a:ext cx="58956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Spell the following words: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dk1"/>
                </a:solidFill>
              </a:rPr>
              <a:t>Invertebrate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dk1"/>
                </a:solidFill>
              </a:rPr>
              <a:t>Vertebrate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dk1"/>
                </a:solidFill>
              </a:rPr>
              <a:t>Amphibian 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400">
                <a:solidFill>
                  <a:schemeClr val="dk1"/>
                </a:solidFill>
              </a:rPr>
              <a:t>Organism</a:t>
            </a:r>
            <a:endParaRPr sz="3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709450" y="566200"/>
            <a:ext cx="58956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</a:rPr>
              <a:t>Spell the following words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500">
                <a:solidFill>
                  <a:schemeClr val="dk1"/>
                </a:solidFill>
              </a:rPr>
              <a:t>Inv_ _ _ _ _ _ _ _ _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500">
                <a:solidFill>
                  <a:schemeClr val="dk1"/>
                </a:solidFill>
              </a:rPr>
              <a:t>Am _ _ _ _ _ _ _  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500">
                <a:solidFill>
                  <a:schemeClr val="dk1"/>
                </a:solidFill>
              </a:rPr>
              <a:t>O_ _ _ _ _ _ _ 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VERTEBRATE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HAS A BACKBONE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INVERTEBRATE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NO BACKBONE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ANTENNAE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700">
                <a:solidFill>
                  <a:srgbClr val="0B5394"/>
                </a:solidFill>
              </a:rPr>
              <a:t>PAIRED FEELERS ON ANIMAL’S HEAD </a:t>
            </a:r>
            <a:endParaRPr sz="37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c732d2-f217-444a-91d8-37c5714ca695">
      <UserInfo>
        <DisplayName/>
        <AccountId xsi:nil="true"/>
        <AccountType/>
      </UserInfo>
    </SharedWithUsers>
    <MediaLengthInSeconds xmlns="8f659357-f805-491c-ad0b-5621b2de6466" xsi:nil="true"/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9E7181-26CC-4EC6-9ACA-09350847D2B5}"/>
</file>

<file path=customXml/itemProps2.xml><?xml version="1.0" encoding="utf-8"?>
<ds:datastoreItem xmlns:ds="http://schemas.openxmlformats.org/officeDocument/2006/customXml" ds:itemID="{E955487B-AA85-4C53-9876-3D9062CAE23A}"/>
</file>

<file path=customXml/itemProps3.xml><?xml version="1.0" encoding="utf-8"?>
<ds:datastoreItem xmlns:ds="http://schemas.openxmlformats.org/officeDocument/2006/customXml" ds:itemID="{21A63260-63BB-4DF3-99DF-C9AD1480BD71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Order">
    <vt:r8>42500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